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3" r:id="rId11"/>
    <p:sldId id="262" r:id="rId12"/>
    <p:sldId id="264" r:id="rId13"/>
    <p:sldId id="266" r:id="rId14"/>
    <p:sldId id="265"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47" autoAdjust="0"/>
  </p:normalViewPr>
  <p:slideViewPr>
    <p:cSldViewPr snapToGrid="0" snapToObjects="1">
      <p:cViewPr varScale="1">
        <p:scale>
          <a:sx n="64" d="100"/>
          <a:sy n="64" d="100"/>
        </p:scale>
        <p:origin x="21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4542E8-3F8D-9940-94C1-CC79AB6E5E71}" type="datetimeFigureOut">
              <a:rPr lang="nl-NL" smtClean="0"/>
              <a:t>29-12-2014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FE9F75-D68D-C04C-A71C-22FF2C3C47EB}" type="slidenum">
              <a:rPr lang="nl-NL" smtClean="0"/>
              <a:t>‹nr.›</a:t>
            </a:fld>
            <a:endParaRPr lang="nl-NL"/>
          </a:p>
        </p:txBody>
      </p:sp>
    </p:spTree>
    <p:extLst>
      <p:ext uri="{BB962C8B-B14F-4D97-AF65-F5344CB8AC3E}">
        <p14:creationId xmlns:p14="http://schemas.microsoft.com/office/powerpoint/2010/main" val="25993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F7E36-36CD-0C44-9712-688B64BBB8DF}" type="datetimeFigureOut">
              <a:rPr lang="nl-NL" smtClean="0"/>
              <a:t>29-12-2014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8EB78-FEA2-7A44-9F58-A2A412F3BF74}" type="slidenum">
              <a:rPr lang="nl-NL" smtClean="0"/>
              <a:t>‹nr.›</a:t>
            </a:fld>
            <a:endParaRPr lang="nl-NL"/>
          </a:p>
        </p:txBody>
      </p:sp>
    </p:spTree>
    <p:extLst>
      <p:ext uri="{BB962C8B-B14F-4D97-AF65-F5344CB8AC3E}">
        <p14:creationId xmlns:p14="http://schemas.microsoft.com/office/powerpoint/2010/main" val="2922454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veiligheid van u en uw personeel in de operatiekamer is van het grootste belang (ARBO).</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Het op de juiste wijze afvoeren van vrijkomende anesthesiegassen verdient dan ook terecht veel aandacht. Het passief afvoeren van gas via een over de vloer liggende slang is uitermate onbetrouwbaar: er is geen enkele garantie, dat het gas de buitenlucht zal bereiken. Een (zeer) geringe verhoging van de druk in de buitenlucht kan de afvoer al belemmeren! De enige gegarandeerde methode van afvoeren is via een actief gesloten afzuigsysteem met een ventilator. Het reguleren van de benodigde kleine onderdruk in de afvoerslang wordt geheel automatisch geregeld in ons GAS EVACUATIESYSTEEM.</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fluisterstille ventilator zorgt voor deze onderdruk, die kan worden gecontroleerd via de gemonteerde gas zak.</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Deze dient tijdens de werking geheel te worden leeggezogen en dus volkomen plat te zijn!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Er kunnen twee toestellen worden aangesloten op een unit. De afvoer naar buiten geschiedt rechtstreeks door de wand via een kanaal van 10 cm doorsnede.</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unit zelf wordt bij voorkeur in het zicht binnen tegen de wand bevestigd.</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Met het gas evacuatiesysteem van </a:t>
            </a:r>
            <a:r>
              <a:rPr lang="nl-NL" sz="1200" kern="1200" dirty="0" err="1" smtClean="0">
                <a:solidFill>
                  <a:schemeClr val="tx1"/>
                </a:solidFill>
                <a:effectLst/>
                <a:latin typeface="+mn-lt"/>
                <a:ea typeface="+mn-ea"/>
                <a:cs typeface="+mn-cs"/>
              </a:rPr>
              <a:t>Vererinary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Technics</a:t>
            </a:r>
            <a:r>
              <a:rPr lang="nl-NL" sz="1200" kern="1200" dirty="0" smtClean="0">
                <a:solidFill>
                  <a:schemeClr val="tx1"/>
                </a:solidFill>
                <a:effectLst/>
                <a:latin typeface="+mn-lt"/>
                <a:ea typeface="+mn-ea"/>
                <a:cs typeface="+mn-cs"/>
              </a:rPr>
              <a:t> Int. voldoet u in alle opzichten aan huidige en toekomstige eisen omtrent het verantwoord afvoeren van anesthesie gassen!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2DF8EB78-FEA2-7A44-9F58-A2A412F3BF74}" type="slidenum">
              <a:rPr lang="nl-NL" smtClean="0"/>
              <a:t>2</a:t>
            </a:fld>
            <a:endParaRPr lang="nl-NL"/>
          </a:p>
        </p:txBody>
      </p:sp>
    </p:spTree>
    <p:extLst>
      <p:ext uri="{BB962C8B-B14F-4D97-AF65-F5344CB8AC3E}">
        <p14:creationId xmlns:p14="http://schemas.microsoft.com/office/powerpoint/2010/main" val="373097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A69D43AD-A720-7F4C-941C-CB6AA5E18392}" type="datetime1">
              <a:rPr lang="nl-NL" smtClean="0"/>
              <a:t>29-12-2014</a:t>
            </a:fld>
            <a:endParaRPr lang="nl-NL"/>
          </a:p>
        </p:txBody>
      </p:sp>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356999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442FE3B-0B4D-7D4B-8FA3-AD05B74FC48A}" type="datetime1">
              <a:rPr lang="nl-NL" smtClean="0"/>
              <a:t>29-12-2014</a:t>
            </a:fld>
            <a:endParaRPr lang="nl-NL"/>
          </a:p>
        </p:txBody>
      </p:sp>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155322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3235F1D-B1F2-C341-AEE8-7C6A5161761F}" type="datetime1">
              <a:rPr lang="nl-NL" smtClean="0"/>
              <a:t>29-12-2014</a:t>
            </a:fld>
            <a:endParaRPr lang="nl-NL"/>
          </a:p>
        </p:txBody>
      </p:sp>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3914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0DC118-66AA-AD44-BE4D-F1FF341091C1}" type="datetime1">
              <a:rPr lang="nl-NL" smtClean="0"/>
              <a:t>29-12-2014</a:t>
            </a:fld>
            <a:endParaRPr lang="nl-NL"/>
          </a:p>
        </p:txBody>
      </p:sp>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316718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2269CAE3-2292-8341-8CA2-33200E3DE6B9}" type="datetime1">
              <a:rPr lang="nl-NL" smtClean="0"/>
              <a:t>29-12-2014</a:t>
            </a:fld>
            <a:endParaRPr lang="nl-NL"/>
          </a:p>
        </p:txBody>
      </p:sp>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190096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0A2C406-E13A-834F-9EDA-6D0F5DD17EA9}" type="datetime1">
              <a:rPr lang="nl-NL" smtClean="0"/>
              <a:t>29-12-2014</a:t>
            </a:fld>
            <a:endParaRPr lang="nl-NL"/>
          </a:p>
        </p:txBody>
      </p:sp>
      <p:sp>
        <p:nvSpPr>
          <p:cNvPr id="6" name="Tijdelijke aanduiding voor voettekst 5"/>
          <p:cNvSpPr>
            <a:spLocks noGrp="1"/>
          </p:cNvSpPr>
          <p:nvPr>
            <p:ph type="ftr" sz="quarter" idx="11"/>
          </p:nvPr>
        </p:nvSpPr>
        <p:spPr/>
        <p:txBody>
          <a:bodyPr/>
          <a:lstStyle/>
          <a:p>
            <a:r>
              <a:rPr lang="nl-NL" smtClean="0"/>
              <a:t>Groenewelle</a:t>
            </a:r>
            <a:endParaRPr lang="nl-NL"/>
          </a:p>
        </p:txBody>
      </p:sp>
      <p:sp>
        <p:nvSpPr>
          <p:cNvPr id="7" name="Tijdelijke aanduiding voor dianummer 6"/>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249817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BB5E968-ABB6-3D4B-80B1-BEB8255994F2}" type="datetime1">
              <a:rPr lang="nl-NL" smtClean="0"/>
              <a:t>29-12-2014</a:t>
            </a:fld>
            <a:endParaRPr lang="nl-NL"/>
          </a:p>
        </p:txBody>
      </p:sp>
      <p:sp>
        <p:nvSpPr>
          <p:cNvPr id="8" name="Tijdelijke aanduiding voor voettekst 7"/>
          <p:cNvSpPr>
            <a:spLocks noGrp="1"/>
          </p:cNvSpPr>
          <p:nvPr>
            <p:ph type="ftr" sz="quarter" idx="11"/>
          </p:nvPr>
        </p:nvSpPr>
        <p:spPr/>
        <p:txBody>
          <a:bodyPr/>
          <a:lstStyle/>
          <a:p>
            <a:r>
              <a:rPr lang="nl-NL" smtClean="0"/>
              <a:t>Groenewelle</a:t>
            </a:r>
            <a:endParaRPr lang="nl-NL"/>
          </a:p>
        </p:txBody>
      </p:sp>
      <p:sp>
        <p:nvSpPr>
          <p:cNvPr id="9" name="Tijdelijke aanduiding voor dianummer 8"/>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77588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D4135E10-CFC2-CF43-83D6-7BD37F6F0B76}" type="datetime1">
              <a:rPr lang="nl-NL" smtClean="0"/>
              <a:t>29-12-2014</a:t>
            </a:fld>
            <a:endParaRPr lang="nl-NL"/>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108352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AD7B56-10BF-3745-B734-FA6EE46293E5}" type="datetime1">
              <a:rPr lang="nl-NL" smtClean="0"/>
              <a:t>29-12-2014</a:t>
            </a:fld>
            <a:endParaRPr lang="nl-NL"/>
          </a:p>
        </p:txBody>
      </p:sp>
      <p:sp>
        <p:nvSpPr>
          <p:cNvPr id="3" name="Tijdelijke aanduiding voor voettekst 2"/>
          <p:cNvSpPr>
            <a:spLocks noGrp="1"/>
          </p:cNvSpPr>
          <p:nvPr>
            <p:ph type="ftr" sz="quarter" idx="11"/>
          </p:nvPr>
        </p:nvSpPr>
        <p:spPr/>
        <p:txBody>
          <a:bodyPr/>
          <a:lstStyle/>
          <a:p>
            <a:r>
              <a:rPr lang="nl-NL" smtClean="0"/>
              <a:t>Groenewelle</a:t>
            </a:r>
            <a:endParaRPr lang="nl-NL"/>
          </a:p>
        </p:txBody>
      </p:sp>
      <p:sp>
        <p:nvSpPr>
          <p:cNvPr id="4" name="Tijdelijke aanduiding voor dianummer 3"/>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10749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A95636D6-B55F-2348-A66A-2B8CD81BA5C0}" type="datetime1">
              <a:rPr lang="nl-NL" smtClean="0"/>
              <a:t>29-12-2014</a:t>
            </a:fld>
            <a:endParaRPr lang="nl-NL"/>
          </a:p>
        </p:txBody>
      </p:sp>
      <p:sp>
        <p:nvSpPr>
          <p:cNvPr id="6" name="Tijdelijke aanduiding voor voettekst 5"/>
          <p:cNvSpPr>
            <a:spLocks noGrp="1"/>
          </p:cNvSpPr>
          <p:nvPr>
            <p:ph type="ftr" sz="quarter" idx="11"/>
          </p:nvPr>
        </p:nvSpPr>
        <p:spPr/>
        <p:txBody>
          <a:bodyPr/>
          <a:lstStyle/>
          <a:p>
            <a:r>
              <a:rPr lang="nl-NL" smtClean="0"/>
              <a:t>Groenewelle</a:t>
            </a:r>
            <a:endParaRPr lang="nl-NL"/>
          </a:p>
        </p:txBody>
      </p:sp>
      <p:sp>
        <p:nvSpPr>
          <p:cNvPr id="7" name="Tijdelijke aanduiding voor dianummer 6"/>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21016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A274C23-1D3D-FB46-886F-31F18597AFEC}" type="datetime1">
              <a:rPr lang="nl-NL" smtClean="0"/>
              <a:t>29-12-2014</a:t>
            </a:fld>
            <a:endParaRPr lang="nl-NL"/>
          </a:p>
        </p:txBody>
      </p:sp>
      <p:sp>
        <p:nvSpPr>
          <p:cNvPr id="6" name="Tijdelijke aanduiding voor voettekst 5"/>
          <p:cNvSpPr>
            <a:spLocks noGrp="1"/>
          </p:cNvSpPr>
          <p:nvPr>
            <p:ph type="ftr" sz="quarter" idx="11"/>
          </p:nvPr>
        </p:nvSpPr>
        <p:spPr/>
        <p:txBody>
          <a:bodyPr/>
          <a:lstStyle/>
          <a:p>
            <a:r>
              <a:rPr lang="nl-NL" smtClean="0"/>
              <a:t>Groenewelle</a:t>
            </a:r>
            <a:endParaRPr lang="nl-NL"/>
          </a:p>
        </p:txBody>
      </p:sp>
      <p:sp>
        <p:nvSpPr>
          <p:cNvPr id="7" name="Tijdelijke aanduiding voor dianummer 6"/>
          <p:cNvSpPr>
            <a:spLocks noGrp="1"/>
          </p:cNvSpPr>
          <p:nvPr>
            <p:ph type="sldNum" sz="quarter" idx="12"/>
          </p:nvPr>
        </p:nvSpPr>
        <p:spPr/>
        <p:txBody>
          <a:bodyPr/>
          <a:lstStyle/>
          <a:p>
            <a:fld id="{5B3310D2-EC89-BE40-858A-336ABEFF2FF4}" type="slidenum">
              <a:rPr lang="nl-NL" smtClean="0"/>
              <a:t>‹nr.›</a:t>
            </a:fld>
            <a:endParaRPr lang="nl-NL"/>
          </a:p>
        </p:txBody>
      </p:sp>
    </p:spTree>
    <p:extLst>
      <p:ext uri="{BB962C8B-B14F-4D97-AF65-F5344CB8AC3E}">
        <p14:creationId xmlns:p14="http://schemas.microsoft.com/office/powerpoint/2010/main" val="22006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16FE-367E-594C-9CB6-FE0C021F4D30}" type="datetime1">
              <a:rPr lang="nl-NL" smtClean="0"/>
              <a:t>29-12-2014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Groenewelle</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310D2-EC89-BE40-858A-336ABEFF2FF4}" type="slidenum">
              <a:rPr lang="nl-NL" smtClean="0"/>
              <a:t>‹nr.›</a:t>
            </a:fld>
            <a:endParaRPr lang="nl-NL"/>
          </a:p>
        </p:txBody>
      </p:sp>
    </p:spTree>
    <p:extLst>
      <p:ext uri="{BB962C8B-B14F-4D97-AF65-F5344CB8AC3E}">
        <p14:creationId xmlns:p14="http://schemas.microsoft.com/office/powerpoint/2010/main" val="37311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Flow berekeningen</a:t>
            </a:r>
            <a:endParaRPr lang="nl-NL" dirty="0"/>
          </a:p>
        </p:txBody>
      </p:sp>
      <p:sp>
        <p:nvSpPr>
          <p:cNvPr id="3" name="Subtitel 2"/>
          <p:cNvSpPr>
            <a:spLocks noGrp="1"/>
          </p:cNvSpPr>
          <p:nvPr>
            <p:ph type="subTitle" idx="1"/>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1</a:t>
            </a:fld>
            <a:endParaRPr lang="nl-NL"/>
          </a:p>
        </p:txBody>
      </p:sp>
    </p:spTree>
    <p:extLst>
      <p:ext uri="{BB962C8B-B14F-4D97-AF65-F5344CB8AC3E}">
        <p14:creationId xmlns:p14="http://schemas.microsoft.com/office/powerpoint/2010/main" val="56647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Controle anesthesie apparatuur (filmpje OC)</a:t>
            </a:r>
            <a:endParaRPr lang="nl-NL" dirty="0"/>
          </a:p>
        </p:txBody>
      </p:sp>
      <p:sp>
        <p:nvSpPr>
          <p:cNvPr id="3" name="Tijdelijke aanduiding voor inhoud 2"/>
          <p:cNvSpPr>
            <a:spLocks noGrp="1"/>
          </p:cNvSpPr>
          <p:nvPr>
            <p:ph idx="1"/>
          </p:nvPr>
        </p:nvSpPr>
        <p:spPr/>
        <p:txBody>
          <a:bodyPr/>
          <a:lstStyle/>
          <a:p>
            <a:pPr>
              <a:lnSpc>
                <a:spcPct val="150000"/>
              </a:lnSpc>
            </a:pPr>
            <a:r>
              <a:rPr lang="nl-NL" dirty="0" smtClean="0"/>
              <a:t>Controleer O2 gasfles</a:t>
            </a:r>
          </a:p>
          <a:p>
            <a:pPr>
              <a:lnSpc>
                <a:spcPct val="150000"/>
              </a:lnSpc>
            </a:pPr>
            <a:r>
              <a:rPr lang="nl-NL" dirty="0" smtClean="0"/>
              <a:t>Vloeistofniveau verdamper</a:t>
            </a:r>
          </a:p>
          <a:p>
            <a:pPr>
              <a:lnSpc>
                <a:spcPct val="150000"/>
              </a:lnSpc>
            </a:pPr>
            <a:r>
              <a:rPr lang="nl-NL" dirty="0" smtClean="0"/>
              <a:t>Flowmeter</a:t>
            </a:r>
          </a:p>
          <a:p>
            <a:pPr>
              <a:lnSpc>
                <a:spcPct val="150000"/>
              </a:lnSpc>
            </a:pPr>
            <a:r>
              <a:rPr lang="nl-NL" dirty="0" smtClean="0"/>
              <a:t>Controleer bypass</a:t>
            </a:r>
          </a:p>
          <a:p>
            <a:endParaRPr lang="nl-NL"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10</a:t>
            </a:fld>
            <a:endParaRPr lang="nl-NL"/>
          </a:p>
        </p:txBody>
      </p:sp>
    </p:spTree>
    <p:extLst>
      <p:ext uri="{BB962C8B-B14F-4D97-AF65-F5344CB8AC3E}">
        <p14:creationId xmlns:p14="http://schemas.microsoft.com/office/powerpoint/2010/main" val="389571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Voorbeeld protocol gasnarcose aansluiten</a:t>
            </a:r>
            <a:endParaRPr lang="nl-NL" dirty="0"/>
          </a:p>
        </p:txBody>
      </p:sp>
      <p:pic>
        <p:nvPicPr>
          <p:cNvPr id="4" name="Tijdelijke aanduiding voor inhoud 3" descr="foto 1 (3).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68872" y="1417638"/>
            <a:ext cx="7884610" cy="5336606"/>
          </a:xfrm>
        </p:spPr>
      </p:pic>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11</a:t>
            </a:fld>
            <a:endParaRPr lang="nl-NL"/>
          </a:p>
        </p:txBody>
      </p:sp>
    </p:spTree>
    <p:extLst>
      <p:ext uri="{BB962C8B-B14F-4D97-AF65-F5344CB8AC3E}">
        <p14:creationId xmlns:p14="http://schemas.microsoft.com/office/powerpoint/2010/main" val="223197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Gas evacuatie systeem</a:t>
            </a:r>
            <a:endParaRPr lang="nl-NL" dirty="0"/>
          </a:p>
        </p:txBody>
      </p:sp>
      <p:pic>
        <p:nvPicPr>
          <p:cNvPr id="4" name="Tijdelijke aanduiding voor inhoud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63772"/>
          <a:stretch/>
        </p:blipFill>
        <p:spPr>
          <a:xfrm>
            <a:off x="-1867902" y="1600200"/>
            <a:ext cx="5920489" cy="4525963"/>
          </a:xfrm>
        </p:spPr>
      </p:pic>
      <p:pic>
        <p:nvPicPr>
          <p:cNvPr id="6" name="Afbeelding 5" descr="Schermafbeelding 2014-01-19 om 20.54.16.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86186" y="1600200"/>
            <a:ext cx="4203700" cy="2362200"/>
          </a:xfrm>
          <a:prstGeom prst="rect">
            <a:avLst/>
          </a:prstGeom>
        </p:spPr>
      </p:pic>
      <p:sp>
        <p:nvSpPr>
          <p:cNvPr id="7" name="Tekstvak 6"/>
          <p:cNvSpPr txBox="1"/>
          <p:nvPr/>
        </p:nvSpPr>
        <p:spPr>
          <a:xfrm>
            <a:off x="5355947" y="3888620"/>
            <a:ext cx="2175854" cy="369332"/>
          </a:xfrm>
          <a:prstGeom prst="rect">
            <a:avLst/>
          </a:prstGeom>
          <a:noFill/>
        </p:spPr>
        <p:txBody>
          <a:bodyPr wrap="square" rtlCol="0">
            <a:spAutoFit/>
          </a:bodyPr>
          <a:lstStyle/>
          <a:p>
            <a:r>
              <a:rPr lang="nl-NL" dirty="0" smtClean="0"/>
              <a:t>Wanddoorvoer</a:t>
            </a:r>
          </a:p>
        </p:txBody>
      </p:sp>
      <p:sp>
        <p:nvSpPr>
          <p:cNvPr id="3" name="Tijdelijke aanduiding voor voettekst 2"/>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2</a:t>
            </a:fld>
            <a:endParaRPr lang="nl-NL"/>
          </a:p>
        </p:txBody>
      </p:sp>
    </p:spTree>
    <p:extLst>
      <p:ext uri="{BB962C8B-B14F-4D97-AF65-F5344CB8AC3E}">
        <p14:creationId xmlns:p14="http://schemas.microsoft.com/office/powerpoint/2010/main" val="262051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
            </a:r>
            <a:r>
              <a:rPr lang="nl-NL" dirty="0" smtClean="0"/>
              <a:t>efinities</a:t>
            </a:r>
            <a:endParaRPr lang="nl-NL" dirty="0"/>
          </a:p>
        </p:txBody>
      </p:sp>
      <p:sp>
        <p:nvSpPr>
          <p:cNvPr id="3" name="Tijdelijke aanduiding voor inhoud 2"/>
          <p:cNvSpPr>
            <a:spLocks noGrp="1"/>
          </p:cNvSpPr>
          <p:nvPr>
            <p:ph idx="1"/>
          </p:nvPr>
        </p:nvSpPr>
        <p:spPr>
          <a:xfrm>
            <a:off x="457199" y="1417638"/>
            <a:ext cx="8490763" cy="5106001"/>
          </a:xfrm>
        </p:spPr>
        <p:txBody>
          <a:bodyPr>
            <a:normAutofit fontScale="92500"/>
          </a:bodyPr>
          <a:lstStyle/>
          <a:p>
            <a:r>
              <a:rPr lang="nl-NL" b="1" baseline="30000" dirty="0" err="1" smtClean="0">
                <a:solidFill>
                  <a:srgbClr val="000000"/>
                </a:solidFill>
              </a:rPr>
              <a:t>Vt</a:t>
            </a:r>
            <a:r>
              <a:rPr lang="nl-NL" b="1" baseline="30000" dirty="0" smtClean="0">
                <a:solidFill>
                  <a:srgbClr val="000000"/>
                </a:solidFill>
              </a:rPr>
              <a:t> </a:t>
            </a:r>
            <a:r>
              <a:rPr lang="nl-NL" b="1" baseline="30000" dirty="0">
                <a:solidFill>
                  <a:srgbClr val="000000"/>
                </a:solidFill>
              </a:rPr>
              <a:t>= ademvolume </a:t>
            </a:r>
            <a:r>
              <a:rPr lang="nl-NL" baseline="30000" dirty="0">
                <a:solidFill>
                  <a:srgbClr val="000000"/>
                </a:solidFill>
              </a:rPr>
              <a:t>of teugvolume = </a:t>
            </a:r>
            <a:r>
              <a:rPr lang="nl-NL" baseline="30000" dirty="0" smtClean="0">
                <a:solidFill>
                  <a:srgbClr val="000000"/>
                </a:solidFill>
              </a:rPr>
              <a:t>de </a:t>
            </a:r>
            <a:r>
              <a:rPr lang="nl-NL" baseline="30000" dirty="0">
                <a:solidFill>
                  <a:srgbClr val="000000"/>
                </a:solidFill>
              </a:rPr>
              <a:t>hoeveelheid gas die in een normale </a:t>
            </a:r>
            <a:r>
              <a:rPr lang="nl-NL" baseline="30000" dirty="0" smtClean="0">
                <a:solidFill>
                  <a:srgbClr val="000000"/>
                </a:solidFill>
              </a:rPr>
              <a:t>									ademhaling </a:t>
            </a:r>
            <a:r>
              <a:rPr lang="nl-NL" baseline="30000" dirty="0">
                <a:solidFill>
                  <a:srgbClr val="000000"/>
                </a:solidFill>
              </a:rPr>
              <a:t>wordt in- en uitgeademd</a:t>
            </a:r>
          </a:p>
          <a:p>
            <a:pPr marL="400050" lvl="1" indent="0">
              <a:buNone/>
            </a:pPr>
            <a:r>
              <a:rPr lang="nl-NL" baseline="30000" dirty="0">
                <a:solidFill>
                  <a:srgbClr val="000000"/>
                </a:solidFill>
              </a:rPr>
              <a:t>o Voor kleine hondjes en katten is dit 15 ml/kg.</a:t>
            </a:r>
          </a:p>
          <a:p>
            <a:pPr marL="400050" lvl="1" indent="0">
              <a:buNone/>
            </a:pPr>
            <a:r>
              <a:rPr lang="nl-NL" baseline="30000" dirty="0" smtClean="0">
                <a:solidFill>
                  <a:srgbClr val="000000"/>
                </a:solidFill>
              </a:rPr>
              <a:t>o Voor </a:t>
            </a:r>
            <a:r>
              <a:rPr lang="nl-NL" baseline="30000" dirty="0">
                <a:solidFill>
                  <a:srgbClr val="000000"/>
                </a:solidFill>
              </a:rPr>
              <a:t>grote honden &gt;40 kg is dit 10 ml/kg</a:t>
            </a:r>
          </a:p>
          <a:p>
            <a:pPr marL="400050" lvl="1" indent="0">
              <a:buNone/>
            </a:pPr>
            <a:r>
              <a:rPr lang="nl-NL" baseline="30000" dirty="0" smtClean="0">
                <a:solidFill>
                  <a:srgbClr val="000000"/>
                </a:solidFill>
              </a:rPr>
              <a:t>o Deze </a:t>
            </a:r>
            <a:r>
              <a:rPr lang="nl-NL" baseline="30000" dirty="0">
                <a:solidFill>
                  <a:srgbClr val="000000"/>
                </a:solidFill>
              </a:rPr>
              <a:t>waarden gelden NIET voor pups en </a:t>
            </a:r>
            <a:r>
              <a:rPr lang="nl-NL" baseline="30000" dirty="0" err="1">
                <a:solidFill>
                  <a:srgbClr val="000000"/>
                </a:solidFill>
              </a:rPr>
              <a:t>kittens</a:t>
            </a:r>
            <a:endParaRPr lang="nl-NL" baseline="30000" dirty="0">
              <a:solidFill>
                <a:srgbClr val="000000"/>
              </a:solidFill>
            </a:endParaRPr>
          </a:p>
          <a:p>
            <a:pPr>
              <a:buFontTx/>
              <a:buChar char="•"/>
            </a:pPr>
            <a:r>
              <a:rPr lang="nl-NL" b="1" baseline="30000" dirty="0" smtClean="0">
                <a:solidFill>
                  <a:srgbClr val="000000"/>
                </a:solidFill>
              </a:rPr>
              <a:t>F </a:t>
            </a:r>
            <a:r>
              <a:rPr lang="nl-NL" b="1" baseline="30000" dirty="0">
                <a:solidFill>
                  <a:srgbClr val="000000"/>
                </a:solidFill>
              </a:rPr>
              <a:t>= ademfrequentie </a:t>
            </a:r>
            <a:r>
              <a:rPr lang="nl-NL" baseline="30000" dirty="0">
                <a:solidFill>
                  <a:srgbClr val="000000"/>
                </a:solidFill>
              </a:rPr>
              <a:t>= aantal ademhalingen per minuut</a:t>
            </a:r>
          </a:p>
          <a:p>
            <a:pPr marL="0" indent="0">
              <a:buNone/>
            </a:pPr>
            <a:r>
              <a:rPr lang="nl-NL" baseline="30000" dirty="0">
                <a:solidFill>
                  <a:srgbClr val="000000"/>
                </a:solidFill>
              </a:rPr>
              <a:t>	o Voor kleine hondjes en katten is dit 15 x per minuut </a:t>
            </a:r>
          </a:p>
          <a:p>
            <a:pPr marL="0" indent="0">
              <a:buNone/>
            </a:pPr>
            <a:r>
              <a:rPr lang="nl-NL" baseline="30000" dirty="0">
                <a:solidFill>
                  <a:srgbClr val="000000"/>
                </a:solidFill>
              </a:rPr>
              <a:t>	o Voor grote honden &gt;40 kg is dit 10 x per minuut</a:t>
            </a:r>
          </a:p>
          <a:p>
            <a:pPr marL="0" indent="0">
              <a:buNone/>
            </a:pPr>
            <a:r>
              <a:rPr lang="nl-NL" baseline="30000" dirty="0">
                <a:solidFill>
                  <a:srgbClr val="000000"/>
                </a:solidFill>
              </a:rPr>
              <a:t>	o Deze waarden gelden NIET voor pups en </a:t>
            </a:r>
            <a:r>
              <a:rPr lang="nl-NL" baseline="30000" dirty="0" err="1">
                <a:solidFill>
                  <a:srgbClr val="000000"/>
                </a:solidFill>
              </a:rPr>
              <a:t>kittens</a:t>
            </a:r>
            <a:endParaRPr lang="nl-NL" baseline="30000" dirty="0">
              <a:solidFill>
                <a:srgbClr val="000000"/>
              </a:solidFill>
            </a:endParaRPr>
          </a:p>
          <a:p>
            <a:r>
              <a:rPr lang="nl-NL" b="1" baseline="30000" dirty="0" smtClean="0">
                <a:solidFill>
                  <a:srgbClr val="000000"/>
                </a:solidFill>
              </a:rPr>
              <a:t>Vo </a:t>
            </a:r>
            <a:r>
              <a:rPr lang="nl-NL" b="1" baseline="30000" dirty="0">
                <a:solidFill>
                  <a:srgbClr val="000000"/>
                </a:solidFill>
              </a:rPr>
              <a:t>= adem-minuutvolume </a:t>
            </a:r>
            <a:r>
              <a:rPr lang="nl-NL" baseline="30000" dirty="0">
                <a:solidFill>
                  <a:srgbClr val="000000"/>
                </a:solidFill>
              </a:rPr>
              <a:t>= de hoeveelheid gas die per minuut wordt </a:t>
            </a:r>
            <a:r>
              <a:rPr lang="nl-NL" baseline="30000" dirty="0" smtClean="0">
                <a:solidFill>
                  <a:srgbClr val="000000"/>
                </a:solidFill>
              </a:rPr>
              <a:t>							in</a:t>
            </a:r>
            <a:r>
              <a:rPr lang="nl-NL" baseline="30000" dirty="0">
                <a:solidFill>
                  <a:srgbClr val="000000"/>
                </a:solidFill>
              </a:rPr>
              <a:t>- en uitgeademd.= ademfrequentie x </a:t>
            </a:r>
            <a:r>
              <a:rPr lang="nl-NL" baseline="30000" dirty="0" err="1">
                <a:solidFill>
                  <a:srgbClr val="000000"/>
                </a:solidFill>
              </a:rPr>
              <a:t>Vt</a:t>
            </a:r>
            <a:endParaRPr lang="nl-NL" baseline="30000" dirty="0">
              <a:solidFill>
                <a:srgbClr val="000000"/>
              </a:solidFill>
            </a:endParaRPr>
          </a:p>
          <a:p>
            <a:r>
              <a:rPr lang="nl-NL" b="1" baseline="30000" dirty="0" smtClean="0">
                <a:solidFill>
                  <a:srgbClr val="000000"/>
                </a:solidFill>
              </a:rPr>
              <a:t>Minimale </a:t>
            </a:r>
            <a:r>
              <a:rPr lang="nl-NL" b="1" baseline="30000" dirty="0">
                <a:solidFill>
                  <a:srgbClr val="000000"/>
                </a:solidFill>
              </a:rPr>
              <a:t>O2-behoefte</a:t>
            </a:r>
            <a:r>
              <a:rPr lang="nl-NL" baseline="30000" dirty="0">
                <a:solidFill>
                  <a:srgbClr val="000000"/>
                </a:solidFill>
              </a:rPr>
              <a:t>= die hoeveelheid O2 die bij een dier in rust (narcose</a:t>
            </a:r>
            <a:r>
              <a:rPr lang="nl-NL" baseline="30000" dirty="0" smtClean="0">
                <a:solidFill>
                  <a:srgbClr val="000000"/>
                </a:solidFill>
              </a:rPr>
              <a:t>)				 </a:t>
            </a:r>
            <a:r>
              <a:rPr lang="nl-NL" baseline="30000" dirty="0">
                <a:solidFill>
                  <a:srgbClr val="000000"/>
                </a:solidFill>
              </a:rPr>
              <a:t>minimaal nodig is om de stofwisseling normaal te laten </a:t>
            </a:r>
            <a:r>
              <a:rPr lang="nl-NL" baseline="30000" dirty="0" smtClean="0">
                <a:solidFill>
                  <a:srgbClr val="000000"/>
                </a:solidFill>
              </a:rPr>
              <a:t>lopen.</a:t>
            </a:r>
          </a:p>
          <a:p>
            <a:pPr marL="0" indent="0">
              <a:buNone/>
            </a:pPr>
            <a:r>
              <a:rPr lang="nl-NL" baseline="30000" dirty="0">
                <a:solidFill>
                  <a:srgbClr val="000000"/>
                </a:solidFill>
              </a:rPr>
              <a:t>	</a:t>
            </a:r>
            <a:r>
              <a:rPr lang="nl-NL" baseline="30000" dirty="0" smtClean="0">
                <a:solidFill>
                  <a:srgbClr val="000000"/>
                </a:solidFill>
              </a:rPr>
              <a:t>o</a:t>
            </a:r>
            <a:r>
              <a:rPr lang="nl-NL" dirty="0" smtClean="0">
                <a:solidFill>
                  <a:srgbClr val="000000"/>
                </a:solidFill>
              </a:rPr>
              <a:t> </a:t>
            </a:r>
            <a:r>
              <a:rPr lang="nl-NL" baseline="30000" dirty="0" smtClean="0">
                <a:solidFill>
                  <a:srgbClr val="000000"/>
                </a:solidFill>
              </a:rPr>
              <a:t>Minimaal </a:t>
            </a:r>
            <a:r>
              <a:rPr lang="nl-NL" baseline="30000" dirty="0">
                <a:solidFill>
                  <a:srgbClr val="000000"/>
                </a:solidFill>
              </a:rPr>
              <a:t>10 ml O2/kilogram /minuut</a:t>
            </a:r>
            <a:endParaRPr lang="nl-NL"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3</a:t>
            </a:fld>
            <a:endParaRPr lang="nl-NL"/>
          </a:p>
        </p:txBody>
      </p:sp>
    </p:spTree>
    <p:extLst>
      <p:ext uri="{BB962C8B-B14F-4D97-AF65-F5344CB8AC3E}">
        <p14:creationId xmlns:p14="http://schemas.microsoft.com/office/powerpoint/2010/main" val="10368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Flow berekeningen</a:t>
            </a:r>
            <a:endParaRPr lang="nl-NL" dirty="0"/>
          </a:p>
        </p:txBody>
      </p:sp>
      <p:sp>
        <p:nvSpPr>
          <p:cNvPr id="3" name="Tijdelijke aanduiding voor inhoud 2"/>
          <p:cNvSpPr>
            <a:spLocks noGrp="1"/>
          </p:cNvSpPr>
          <p:nvPr>
            <p:ph idx="1"/>
          </p:nvPr>
        </p:nvSpPr>
        <p:spPr>
          <a:xfrm>
            <a:off x="346373" y="1600200"/>
            <a:ext cx="8649697" cy="4827221"/>
          </a:xfrm>
        </p:spPr>
        <p:txBody>
          <a:bodyPr>
            <a:normAutofit fontScale="92500" lnSpcReduction="10000"/>
          </a:bodyPr>
          <a:lstStyle/>
          <a:p>
            <a:pPr marL="0" indent="0">
              <a:buNone/>
            </a:pPr>
            <a:r>
              <a:rPr lang="nl-NL" b="1" baseline="30000" dirty="0">
                <a:solidFill>
                  <a:srgbClr val="000000"/>
                </a:solidFill>
              </a:rPr>
              <a:t>Non-</a:t>
            </a:r>
            <a:r>
              <a:rPr lang="nl-NL" b="1" baseline="30000" dirty="0" err="1">
                <a:solidFill>
                  <a:srgbClr val="000000"/>
                </a:solidFill>
              </a:rPr>
              <a:t>rebreathing</a:t>
            </a:r>
            <a:r>
              <a:rPr lang="nl-NL" b="1" baseline="30000" dirty="0">
                <a:solidFill>
                  <a:srgbClr val="000000"/>
                </a:solidFill>
              </a:rPr>
              <a:t> systemen</a:t>
            </a:r>
          </a:p>
          <a:p>
            <a:pPr marL="0" indent="0">
              <a:buNone/>
            </a:pPr>
            <a:r>
              <a:rPr lang="nl-NL" sz="2800" b="0" baseline="30000" dirty="0" smtClean="0">
                <a:solidFill>
                  <a:srgbClr val="000000"/>
                </a:solidFill>
                <a:latin typeface="ArialMT"/>
              </a:rPr>
              <a:t>• </a:t>
            </a:r>
            <a:r>
              <a:rPr lang="nl-NL" sz="2800" baseline="30000" dirty="0">
                <a:solidFill>
                  <a:srgbClr val="000000"/>
                </a:solidFill>
              </a:rPr>
              <a:t>De </a:t>
            </a:r>
            <a:r>
              <a:rPr lang="nl-NL" sz="2800" baseline="30000" dirty="0" err="1">
                <a:solidFill>
                  <a:srgbClr val="000000"/>
                </a:solidFill>
              </a:rPr>
              <a:t>gasflow</a:t>
            </a:r>
            <a:r>
              <a:rPr lang="nl-NL" sz="2800" baseline="30000" dirty="0">
                <a:solidFill>
                  <a:srgbClr val="000000"/>
                </a:solidFill>
              </a:rPr>
              <a:t> wordt bepaald door het adem-minuutvolume</a:t>
            </a:r>
            <a:r>
              <a:rPr lang="nl-NL" sz="2800" baseline="30000" dirty="0" smtClean="0">
                <a:solidFill>
                  <a:srgbClr val="000000"/>
                </a:solidFill>
              </a:rPr>
              <a:t>.</a:t>
            </a:r>
          </a:p>
          <a:p>
            <a:pPr marL="0" indent="0">
              <a:buNone/>
            </a:pPr>
            <a:endParaRPr lang="nl-NL" sz="2800" baseline="30000" dirty="0">
              <a:solidFill>
                <a:srgbClr val="000000"/>
              </a:solidFill>
            </a:endParaRPr>
          </a:p>
          <a:p>
            <a:pPr marL="0" indent="0">
              <a:buNone/>
            </a:pPr>
            <a:r>
              <a:rPr lang="nl-NL" sz="2800" b="0" baseline="30000" dirty="0" smtClean="0">
                <a:solidFill>
                  <a:srgbClr val="000000"/>
                </a:solidFill>
                <a:latin typeface="ArialMT"/>
              </a:rPr>
              <a:t>• </a:t>
            </a:r>
            <a:r>
              <a:rPr lang="nl-NL" sz="2800" baseline="30000" dirty="0">
                <a:solidFill>
                  <a:srgbClr val="000000"/>
                </a:solidFill>
              </a:rPr>
              <a:t>Dit adem-minuutvolume moet met een factor 2,5 vermenigvuldigd worden</a:t>
            </a:r>
            <a:r>
              <a:rPr lang="nl-NL" sz="2800" baseline="30000" dirty="0" smtClean="0">
                <a:solidFill>
                  <a:srgbClr val="000000"/>
                </a:solidFill>
              </a:rPr>
              <a:t>.</a:t>
            </a:r>
          </a:p>
          <a:p>
            <a:pPr marL="0" indent="0">
              <a:buNone/>
            </a:pPr>
            <a:endParaRPr lang="nl-NL" sz="2800" baseline="30000" dirty="0">
              <a:solidFill>
                <a:srgbClr val="000000"/>
              </a:solidFill>
            </a:endParaRPr>
          </a:p>
          <a:p>
            <a:pPr marL="0" indent="0">
              <a:buNone/>
            </a:pPr>
            <a:r>
              <a:rPr lang="nl-NL" sz="2800" b="0" baseline="30000" dirty="0" smtClean="0">
                <a:solidFill>
                  <a:srgbClr val="000000"/>
                </a:solidFill>
                <a:latin typeface="ArialMT"/>
              </a:rPr>
              <a:t>• </a:t>
            </a:r>
            <a:r>
              <a:rPr lang="nl-NL" sz="2800" baseline="30000" dirty="0">
                <a:solidFill>
                  <a:srgbClr val="000000"/>
                </a:solidFill>
              </a:rPr>
              <a:t>Er vindt namelijk géén hergebruik plaats dus voor iedere ademhaling moet vers/schoon gas aanwezig zijn</a:t>
            </a:r>
            <a:r>
              <a:rPr lang="nl-NL" sz="2800" baseline="30000" dirty="0" smtClean="0">
                <a:solidFill>
                  <a:srgbClr val="000000"/>
                </a:solidFill>
              </a:rPr>
              <a:t>.</a:t>
            </a:r>
          </a:p>
          <a:p>
            <a:pPr marL="0" indent="0">
              <a:buNone/>
            </a:pPr>
            <a:endParaRPr lang="nl-NL" sz="2800" baseline="30000" dirty="0">
              <a:solidFill>
                <a:srgbClr val="000000"/>
              </a:solidFill>
            </a:endParaRPr>
          </a:p>
          <a:p>
            <a:pPr marL="0" indent="0">
              <a:buNone/>
            </a:pPr>
            <a:r>
              <a:rPr lang="nl-NL" sz="2800" b="0" baseline="30000" dirty="0" smtClean="0">
                <a:solidFill>
                  <a:srgbClr val="000000"/>
                </a:solidFill>
                <a:latin typeface="ArialMT"/>
              </a:rPr>
              <a:t>• </a:t>
            </a:r>
            <a:r>
              <a:rPr lang="nl-NL" sz="2800" baseline="30000" dirty="0" smtClean="0">
                <a:solidFill>
                  <a:srgbClr val="000000"/>
                </a:solidFill>
              </a:rPr>
              <a:t>Voor </a:t>
            </a:r>
            <a:r>
              <a:rPr lang="nl-NL" sz="2800" baseline="30000" dirty="0">
                <a:solidFill>
                  <a:srgbClr val="000000"/>
                </a:solidFill>
              </a:rPr>
              <a:t>de kleinere patiënten ( &lt; 8 – 10 kg) is een non-</a:t>
            </a:r>
            <a:r>
              <a:rPr lang="nl-NL" sz="2800" baseline="30000" dirty="0" err="1">
                <a:solidFill>
                  <a:srgbClr val="000000"/>
                </a:solidFill>
              </a:rPr>
              <a:t>rebreathing</a:t>
            </a:r>
            <a:r>
              <a:rPr lang="nl-NL" sz="2800" baseline="30000" dirty="0">
                <a:solidFill>
                  <a:srgbClr val="000000"/>
                </a:solidFill>
              </a:rPr>
              <a:t> systeem erg geschikt in verband met de geringe weerstand van het systeem</a:t>
            </a:r>
            <a:r>
              <a:rPr lang="nl-NL" sz="2800" baseline="30000" dirty="0" smtClean="0">
                <a:solidFill>
                  <a:srgbClr val="000000"/>
                </a:solidFill>
              </a:rPr>
              <a:t>.</a:t>
            </a:r>
          </a:p>
          <a:p>
            <a:pPr marL="0" indent="0">
              <a:buNone/>
            </a:pPr>
            <a:endParaRPr lang="nl-NL" sz="2800" baseline="30000" dirty="0">
              <a:solidFill>
                <a:srgbClr val="000000"/>
              </a:solidFill>
            </a:endParaRPr>
          </a:p>
          <a:p>
            <a:pPr marL="0" indent="0">
              <a:buNone/>
            </a:pPr>
            <a:r>
              <a:rPr lang="nl-NL" sz="2800" b="0" baseline="30000" dirty="0" smtClean="0">
                <a:solidFill>
                  <a:srgbClr val="000000"/>
                </a:solidFill>
                <a:latin typeface="ArialMT"/>
              </a:rPr>
              <a:t>• </a:t>
            </a:r>
            <a:r>
              <a:rPr lang="nl-NL" sz="2800" baseline="30000" dirty="0">
                <a:solidFill>
                  <a:srgbClr val="000000"/>
                </a:solidFill>
              </a:rPr>
              <a:t>V</a:t>
            </a:r>
            <a:r>
              <a:rPr lang="nl-NL" sz="2800" baseline="30000" dirty="0" smtClean="0">
                <a:solidFill>
                  <a:srgbClr val="000000"/>
                </a:solidFill>
              </a:rPr>
              <a:t>oor </a:t>
            </a:r>
            <a:r>
              <a:rPr lang="nl-NL" sz="2800" baseline="30000" dirty="0">
                <a:solidFill>
                  <a:srgbClr val="000000"/>
                </a:solidFill>
              </a:rPr>
              <a:t>de zwaardere honden niet praktisch vanwege de hoge </a:t>
            </a:r>
            <a:r>
              <a:rPr lang="nl-NL" sz="2800" baseline="30000" dirty="0" err="1">
                <a:solidFill>
                  <a:srgbClr val="000000"/>
                </a:solidFill>
              </a:rPr>
              <a:t>gasflows</a:t>
            </a:r>
            <a:r>
              <a:rPr lang="nl-NL" sz="2800" baseline="30000" dirty="0">
                <a:solidFill>
                  <a:srgbClr val="000000"/>
                </a:solidFill>
              </a:rPr>
              <a:t> en het daarbij behorende hoge gebruik van </a:t>
            </a:r>
            <a:r>
              <a:rPr lang="nl-NL" sz="2800" baseline="30000" dirty="0" err="1">
                <a:solidFill>
                  <a:srgbClr val="000000"/>
                </a:solidFill>
              </a:rPr>
              <a:t>isofluraan</a:t>
            </a:r>
            <a:r>
              <a:rPr lang="nl-NL" sz="2800" baseline="30000" dirty="0" smtClean="0">
                <a:solidFill>
                  <a:srgbClr val="000000"/>
                </a:solidFill>
              </a:rPr>
              <a:t>.</a:t>
            </a:r>
          </a:p>
          <a:p>
            <a:pPr marL="0" indent="0">
              <a:buNone/>
            </a:pPr>
            <a:endParaRPr lang="nl-NL" sz="2800" baseline="30000" dirty="0">
              <a:solidFill>
                <a:srgbClr val="000000"/>
              </a:solidFill>
            </a:endParaRPr>
          </a:p>
          <a:p>
            <a:pPr marL="0" indent="0">
              <a:buNone/>
            </a:pPr>
            <a:r>
              <a:rPr lang="nl-NL" sz="2800" b="0" baseline="30000" dirty="0" smtClean="0">
                <a:solidFill>
                  <a:srgbClr val="000000"/>
                </a:solidFill>
                <a:latin typeface="ArialMT"/>
              </a:rPr>
              <a:t>• </a:t>
            </a:r>
            <a:r>
              <a:rPr lang="nl-NL" sz="2800" baseline="30000" dirty="0" smtClean="0">
                <a:solidFill>
                  <a:srgbClr val="000000"/>
                </a:solidFill>
              </a:rPr>
              <a:t>Met </a:t>
            </a:r>
            <a:r>
              <a:rPr lang="nl-NL" sz="2800" baseline="30000" dirty="0">
                <a:solidFill>
                  <a:srgbClr val="000000"/>
                </a:solidFill>
              </a:rPr>
              <a:t>behulp van een </a:t>
            </a:r>
            <a:r>
              <a:rPr lang="nl-NL" sz="2800" baseline="30000" dirty="0" err="1">
                <a:solidFill>
                  <a:srgbClr val="000000"/>
                </a:solidFill>
              </a:rPr>
              <a:t>capnograaf</a:t>
            </a:r>
            <a:r>
              <a:rPr lang="nl-NL" sz="2800" baseline="30000" dirty="0">
                <a:solidFill>
                  <a:srgbClr val="000000"/>
                </a:solidFill>
              </a:rPr>
              <a:t> kan de flow worden teruggebracht tot </a:t>
            </a:r>
            <a:r>
              <a:rPr lang="nl-NL" sz="2800" baseline="30000" dirty="0" err="1">
                <a:solidFill>
                  <a:srgbClr val="000000"/>
                </a:solidFill>
              </a:rPr>
              <a:t>dié</a:t>
            </a:r>
            <a:r>
              <a:rPr lang="nl-NL" sz="2800" baseline="30000" dirty="0">
                <a:solidFill>
                  <a:srgbClr val="000000"/>
                </a:solidFill>
              </a:rPr>
              <a:t> flow waarbij nog net geen CO2 wordt ingeademd.</a:t>
            </a:r>
            <a:endParaRPr lang="nl-NL" sz="2800"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4</a:t>
            </a:fld>
            <a:endParaRPr lang="nl-NL"/>
          </a:p>
        </p:txBody>
      </p:sp>
    </p:spTree>
    <p:extLst>
      <p:ext uri="{BB962C8B-B14F-4D97-AF65-F5344CB8AC3E}">
        <p14:creationId xmlns:p14="http://schemas.microsoft.com/office/powerpoint/2010/main" val="20853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aseline="30000" dirty="0">
                <a:solidFill>
                  <a:srgbClr val="000000"/>
                </a:solidFill>
              </a:rPr>
              <a:t>Flowberekeningen</a:t>
            </a:r>
            <a:endParaRPr lang="nl-NL" dirty="0"/>
          </a:p>
        </p:txBody>
      </p:sp>
      <p:sp>
        <p:nvSpPr>
          <p:cNvPr id="3" name="Tijdelijke aanduiding voor inhoud 2"/>
          <p:cNvSpPr>
            <a:spLocks noGrp="1"/>
          </p:cNvSpPr>
          <p:nvPr>
            <p:ph idx="1"/>
          </p:nvPr>
        </p:nvSpPr>
        <p:spPr/>
        <p:txBody>
          <a:bodyPr/>
          <a:lstStyle/>
          <a:p>
            <a:pPr marL="0" indent="0">
              <a:buNone/>
            </a:pPr>
            <a:r>
              <a:rPr lang="nl-NL" b="1" baseline="30000" dirty="0" err="1">
                <a:solidFill>
                  <a:srgbClr val="000000"/>
                </a:solidFill>
              </a:rPr>
              <a:t>Rebreathing</a:t>
            </a:r>
            <a:r>
              <a:rPr lang="nl-NL" b="1" baseline="30000" dirty="0">
                <a:solidFill>
                  <a:srgbClr val="000000"/>
                </a:solidFill>
              </a:rPr>
              <a:t> systemen</a:t>
            </a:r>
          </a:p>
          <a:p>
            <a:pPr marL="0" indent="0">
              <a:buNone/>
            </a:pPr>
            <a:r>
              <a:rPr lang="nl-NL" b="0" baseline="30000" dirty="0" smtClean="0">
                <a:solidFill>
                  <a:srgbClr val="000000"/>
                </a:solidFill>
                <a:latin typeface="ArialMT"/>
              </a:rPr>
              <a:t>• </a:t>
            </a:r>
            <a:r>
              <a:rPr lang="nl-NL" baseline="30000" dirty="0" smtClean="0">
                <a:solidFill>
                  <a:srgbClr val="000000"/>
                </a:solidFill>
              </a:rPr>
              <a:t>In </a:t>
            </a:r>
            <a:r>
              <a:rPr lang="nl-NL" baseline="30000" dirty="0">
                <a:solidFill>
                  <a:srgbClr val="000000"/>
                </a:solidFill>
              </a:rPr>
              <a:t>principe hoeft slechts de zuurstof aangevuld te worden die </a:t>
            </a:r>
            <a:r>
              <a:rPr lang="nl-NL" baseline="30000" dirty="0" err="1">
                <a:solidFill>
                  <a:srgbClr val="000000"/>
                </a:solidFill>
              </a:rPr>
              <a:t>metabool</a:t>
            </a:r>
            <a:r>
              <a:rPr lang="nl-NL" baseline="30000" dirty="0">
                <a:solidFill>
                  <a:srgbClr val="000000"/>
                </a:solidFill>
              </a:rPr>
              <a:t> wordt verbruikt</a:t>
            </a:r>
            <a:r>
              <a:rPr lang="nl-NL" baseline="30000" dirty="0" smtClean="0">
                <a:solidFill>
                  <a:srgbClr val="000000"/>
                </a:solidFill>
              </a:rPr>
              <a:t>.</a:t>
            </a:r>
          </a:p>
          <a:p>
            <a:pPr marL="0" indent="0">
              <a:buNone/>
            </a:pPr>
            <a:endParaRPr lang="nl-NL" baseline="30000" dirty="0">
              <a:solidFill>
                <a:srgbClr val="000000"/>
              </a:solidFill>
            </a:endParaRPr>
          </a:p>
          <a:p>
            <a:pPr marL="0" indent="0">
              <a:buNone/>
            </a:pPr>
            <a:r>
              <a:rPr lang="nl-NL" b="0" baseline="30000" dirty="0" smtClean="0">
                <a:solidFill>
                  <a:srgbClr val="000000"/>
                </a:solidFill>
                <a:latin typeface="ArialMT"/>
              </a:rPr>
              <a:t>• </a:t>
            </a:r>
            <a:r>
              <a:rPr lang="nl-NL" baseline="30000" dirty="0" smtClean="0">
                <a:solidFill>
                  <a:srgbClr val="000000"/>
                </a:solidFill>
              </a:rPr>
              <a:t>Deze </a:t>
            </a:r>
            <a:r>
              <a:rPr lang="nl-NL" baseline="30000" dirty="0">
                <a:solidFill>
                  <a:srgbClr val="000000"/>
                </a:solidFill>
              </a:rPr>
              <a:t>bedraagt (met een veiligheidsmarge) </a:t>
            </a:r>
            <a:r>
              <a:rPr lang="nl-NL" b="1" baseline="30000" dirty="0">
                <a:solidFill>
                  <a:srgbClr val="000000"/>
                </a:solidFill>
              </a:rPr>
              <a:t>10 ml zuurstof/kg /minuut</a:t>
            </a:r>
            <a:r>
              <a:rPr lang="nl-NL" baseline="30000" dirty="0">
                <a:solidFill>
                  <a:srgbClr val="000000"/>
                </a:solidFill>
              </a:rPr>
              <a:t>. </a:t>
            </a:r>
            <a:endParaRPr lang="nl-NL" baseline="30000" dirty="0" smtClean="0">
              <a:solidFill>
                <a:srgbClr val="000000"/>
              </a:solidFill>
            </a:endParaRPr>
          </a:p>
          <a:p>
            <a:pPr marL="0" indent="0">
              <a:buNone/>
            </a:pPr>
            <a:endParaRPr lang="nl-NL" baseline="30000" dirty="0" smtClean="0">
              <a:solidFill>
                <a:srgbClr val="000000"/>
              </a:solidFill>
            </a:endParaRPr>
          </a:p>
          <a:p>
            <a:pPr marL="0" indent="0">
              <a:buNone/>
            </a:pPr>
            <a:r>
              <a:rPr lang="nl-NL" b="0" baseline="30000" dirty="0" smtClean="0">
                <a:solidFill>
                  <a:srgbClr val="000000"/>
                </a:solidFill>
                <a:latin typeface="ArialMT"/>
              </a:rPr>
              <a:t>• </a:t>
            </a:r>
            <a:r>
              <a:rPr lang="nl-NL" baseline="30000" dirty="0" smtClean="0">
                <a:solidFill>
                  <a:srgbClr val="000000"/>
                </a:solidFill>
              </a:rPr>
              <a:t>Voor </a:t>
            </a:r>
            <a:r>
              <a:rPr lang="nl-NL" baseline="30000" dirty="0">
                <a:solidFill>
                  <a:srgbClr val="000000"/>
                </a:solidFill>
              </a:rPr>
              <a:t>de berekening van de in te stellen </a:t>
            </a:r>
            <a:r>
              <a:rPr lang="nl-NL" baseline="30000" dirty="0" err="1">
                <a:solidFill>
                  <a:srgbClr val="000000"/>
                </a:solidFill>
              </a:rPr>
              <a:t>gasflow</a:t>
            </a:r>
            <a:r>
              <a:rPr lang="nl-NL" baseline="30000" dirty="0">
                <a:solidFill>
                  <a:srgbClr val="000000"/>
                </a:solidFill>
              </a:rPr>
              <a:t> kan dus deze</a:t>
            </a:r>
          </a:p>
          <a:p>
            <a:pPr marL="0" indent="0">
              <a:buNone/>
            </a:pPr>
            <a:r>
              <a:rPr lang="nl-NL" baseline="30000" dirty="0">
                <a:solidFill>
                  <a:srgbClr val="000000"/>
                </a:solidFill>
              </a:rPr>
              <a:t>10 ml/kg/minuut worden gebruikt</a:t>
            </a:r>
            <a:r>
              <a:rPr lang="nl-NL" baseline="30000" dirty="0" smtClean="0">
                <a:solidFill>
                  <a:srgbClr val="000000"/>
                </a:solidFill>
              </a:rPr>
              <a:t>.</a:t>
            </a:r>
          </a:p>
          <a:p>
            <a:pPr marL="0" indent="0">
              <a:buNone/>
            </a:pPr>
            <a:endParaRPr lang="nl-NL" baseline="30000" dirty="0">
              <a:solidFill>
                <a:srgbClr val="000000"/>
              </a:solidFill>
            </a:endParaRPr>
          </a:p>
          <a:p>
            <a:pPr marL="0" indent="0">
              <a:buNone/>
            </a:pPr>
            <a:r>
              <a:rPr lang="nl-NL" b="0" baseline="30000" dirty="0" smtClean="0">
                <a:solidFill>
                  <a:srgbClr val="000000"/>
                </a:solidFill>
                <a:latin typeface="ArialMT"/>
              </a:rPr>
              <a:t>• </a:t>
            </a:r>
            <a:r>
              <a:rPr lang="nl-NL" baseline="30000" dirty="0" smtClean="0">
                <a:solidFill>
                  <a:srgbClr val="000000"/>
                </a:solidFill>
              </a:rPr>
              <a:t>Dankzij </a:t>
            </a:r>
            <a:r>
              <a:rPr lang="nl-NL" baseline="30000" dirty="0">
                <a:solidFill>
                  <a:srgbClr val="000000"/>
                </a:solidFill>
              </a:rPr>
              <a:t>een </a:t>
            </a:r>
            <a:r>
              <a:rPr lang="nl-NL" baseline="30000" dirty="0" err="1">
                <a:solidFill>
                  <a:srgbClr val="000000"/>
                </a:solidFill>
              </a:rPr>
              <a:t>rebreathing</a:t>
            </a:r>
            <a:r>
              <a:rPr lang="nl-NL" baseline="30000" dirty="0">
                <a:solidFill>
                  <a:srgbClr val="000000"/>
                </a:solidFill>
              </a:rPr>
              <a:t> systeem kan het verbruik van zuurstof en daarmee het verbruik van </a:t>
            </a:r>
            <a:r>
              <a:rPr lang="nl-NL" baseline="30000" dirty="0" err="1">
                <a:solidFill>
                  <a:srgbClr val="000000"/>
                </a:solidFill>
              </a:rPr>
              <a:t>isofluraan</a:t>
            </a:r>
            <a:r>
              <a:rPr lang="nl-NL" baseline="30000" dirty="0">
                <a:solidFill>
                  <a:srgbClr val="000000"/>
                </a:solidFill>
              </a:rPr>
              <a:t> aanzienlijk worden beperkt.</a:t>
            </a:r>
            <a:endParaRPr lang="nl-NL"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5</a:t>
            </a:fld>
            <a:endParaRPr lang="nl-NL"/>
          </a:p>
        </p:txBody>
      </p:sp>
    </p:spTree>
    <p:extLst>
      <p:ext uri="{BB962C8B-B14F-4D97-AF65-F5344CB8AC3E}">
        <p14:creationId xmlns:p14="http://schemas.microsoft.com/office/powerpoint/2010/main" val="7202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aseline="30000" dirty="0">
                <a:solidFill>
                  <a:srgbClr val="000000"/>
                </a:solidFill>
              </a:rPr>
              <a:t>Ademballon</a:t>
            </a:r>
            <a:endParaRPr lang="nl-NL" dirty="0"/>
          </a:p>
        </p:txBody>
      </p:sp>
      <p:sp>
        <p:nvSpPr>
          <p:cNvPr id="3" name="Tijdelijke aanduiding voor inhoud 2"/>
          <p:cNvSpPr>
            <a:spLocks noGrp="1"/>
          </p:cNvSpPr>
          <p:nvPr>
            <p:ph idx="1"/>
          </p:nvPr>
        </p:nvSpPr>
        <p:spPr/>
        <p:txBody>
          <a:bodyPr/>
          <a:lstStyle/>
          <a:p>
            <a:pPr marL="0" indent="0">
              <a:buNone/>
            </a:pPr>
            <a:r>
              <a:rPr lang="nl-NL" baseline="30000" dirty="0" smtClean="0">
                <a:solidFill>
                  <a:srgbClr val="000000"/>
                </a:solidFill>
                <a:latin typeface="ArialMT"/>
              </a:rPr>
              <a:t>• </a:t>
            </a:r>
            <a:r>
              <a:rPr lang="nl-NL" baseline="30000" dirty="0" smtClean="0">
                <a:solidFill>
                  <a:srgbClr val="000000"/>
                </a:solidFill>
              </a:rPr>
              <a:t>Ademballon </a:t>
            </a:r>
            <a:r>
              <a:rPr lang="nl-NL" baseline="30000" dirty="0">
                <a:solidFill>
                  <a:srgbClr val="000000"/>
                </a:solidFill>
              </a:rPr>
              <a:t>is voorraadkamer van </a:t>
            </a:r>
            <a:r>
              <a:rPr lang="nl-NL" baseline="30000" dirty="0" smtClean="0">
                <a:solidFill>
                  <a:srgbClr val="000000"/>
                </a:solidFill>
              </a:rPr>
              <a:t>gas</a:t>
            </a:r>
          </a:p>
          <a:p>
            <a:pPr marL="0" indent="0">
              <a:buNone/>
            </a:pPr>
            <a:endParaRPr lang="nl-NL" baseline="30000" dirty="0">
              <a:solidFill>
                <a:srgbClr val="000000"/>
              </a:solidFill>
            </a:endParaRPr>
          </a:p>
          <a:p>
            <a:pPr marL="0" indent="0">
              <a:buNone/>
            </a:pPr>
            <a:r>
              <a:rPr lang="nl-NL" baseline="30000" dirty="0" smtClean="0">
                <a:solidFill>
                  <a:srgbClr val="000000"/>
                </a:solidFill>
              </a:rPr>
              <a:t> </a:t>
            </a:r>
            <a:r>
              <a:rPr lang="nl-NL" baseline="30000" dirty="0" smtClean="0">
                <a:solidFill>
                  <a:srgbClr val="000000"/>
                </a:solidFill>
                <a:latin typeface="ArialMT"/>
              </a:rPr>
              <a:t>• </a:t>
            </a:r>
            <a:r>
              <a:rPr lang="nl-NL" baseline="30000" dirty="0" err="1" smtClean="0">
                <a:solidFill>
                  <a:srgbClr val="000000"/>
                </a:solidFill>
              </a:rPr>
              <a:t>Mbv</a:t>
            </a:r>
            <a:r>
              <a:rPr lang="nl-NL" baseline="30000" dirty="0" smtClean="0">
                <a:solidFill>
                  <a:srgbClr val="000000"/>
                </a:solidFill>
              </a:rPr>
              <a:t> </a:t>
            </a:r>
            <a:r>
              <a:rPr lang="nl-NL" baseline="30000" dirty="0">
                <a:solidFill>
                  <a:srgbClr val="000000"/>
                </a:solidFill>
              </a:rPr>
              <a:t>ademballon kan je het dier </a:t>
            </a:r>
            <a:r>
              <a:rPr lang="nl-NL" baseline="30000" dirty="0" smtClean="0">
                <a:solidFill>
                  <a:srgbClr val="000000"/>
                </a:solidFill>
              </a:rPr>
              <a:t>beademen</a:t>
            </a:r>
          </a:p>
          <a:p>
            <a:pPr marL="0" indent="0">
              <a:buNone/>
            </a:pPr>
            <a:endParaRPr lang="nl-NL" baseline="30000" dirty="0">
              <a:solidFill>
                <a:srgbClr val="000000"/>
              </a:solidFill>
            </a:endParaRPr>
          </a:p>
          <a:p>
            <a:pPr marL="0" indent="0">
              <a:buNone/>
            </a:pPr>
            <a:r>
              <a:rPr lang="nl-NL" baseline="30000" dirty="0" smtClean="0">
                <a:solidFill>
                  <a:srgbClr val="000000"/>
                </a:solidFill>
                <a:latin typeface="ArialMT"/>
              </a:rPr>
              <a:t>• </a:t>
            </a:r>
            <a:r>
              <a:rPr lang="nl-NL" baseline="30000" dirty="0" smtClean="0">
                <a:solidFill>
                  <a:srgbClr val="000000"/>
                </a:solidFill>
              </a:rPr>
              <a:t>Ademballon </a:t>
            </a:r>
            <a:r>
              <a:rPr lang="nl-NL" baseline="30000" dirty="0">
                <a:solidFill>
                  <a:srgbClr val="000000"/>
                </a:solidFill>
              </a:rPr>
              <a:t>wordt gebruikt voor controle drukverlies: lekkages in systeem</a:t>
            </a:r>
            <a:r>
              <a:rPr lang="nl-NL" baseline="30000" dirty="0" smtClean="0">
                <a:solidFill>
                  <a:srgbClr val="000000"/>
                </a:solidFill>
              </a:rPr>
              <a:t>.</a:t>
            </a:r>
          </a:p>
          <a:p>
            <a:pPr marL="0" indent="0">
              <a:buNone/>
            </a:pPr>
            <a:endParaRPr lang="nl-NL" baseline="30000" dirty="0">
              <a:solidFill>
                <a:srgbClr val="000000"/>
              </a:solidFill>
            </a:endParaRPr>
          </a:p>
          <a:p>
            <a:pPr marL="0" indent="0">
              <a:buNone/>
            </a:pPr>
            <a:r>
              <a:rPr lang="nl-NL" baseline="30000" dirty="0" smtClean="0">
                <a:solidFill>
                  <a:srgbClr val="000000"/>
                </a:solidFill>
                <a:latin typeface="ArialMT"/>
              </a:rPr>
              <a:t>• </a:t>
            </a:r>
            <a:r>
              <a:rPr lang="nl-NL" baseline="30000" dirty="0" smtClean="0">
                <a:solidFill>
                  <a:srgbClr val="000000"/>
                </a:solidFill>
              </a:rPr>
              <a:t>De </a:t>
            </a:r>
            <a:r>
              <a:rPr lang="nl-NL" baseline="30000" dirty="0">
                <a:solidFill>
                  <a:srgbClr val="000000"/>
                </a:solidFill>
              </a:rPr>
              <a:t>inhoud van de ademballon moet minstens 2-3x</a:t>
            </a:r>
          </a:p>
          <a:p>
            <a:pPr marL="0" indent="0">
              <a:buNone/>
            </a:pPr>
            <a:r>
              <a:rPr lang="nl-NL" baseline="30000" dirty="0">
                <a:solidFill>
                  <a:srgbClr val="000000"/>
                </a:solidFill>
              </a:rPr>
              <a:t>het ademvolume </a:t>
            </a:r>
            <a:r>
              <a:rPr lang="nl-NL" baseline="30000" dirty="0" smtClean="0">
                <a:solidFill>
                  <a:srgbClr val="000000"/>
                </a:solidFill>
              </a:rPr>
              <a:t>van het </a:t>
            </a:r>
            <a:r>
              <a:rPr lang="nl-NL" baseline="30000" dirty="0">
                <a:solidFill>
                  <a:srgbClr val="000000"/>
                </a:solidFill>
              </a:rPr>
              <a:t>dier kunnen bevatten: </a:t>
            </a:r>
            <a:endParaRPr lang="nl-NL" baseline="30000" dirty="0" smtClean="0">
              <a:solidFill>
                <a:srgbClr val="000000"/>
              </a:solidFill>
            </a:endParaRPr>
          </a:p>
          <a:p>
            <a:pPr marL="0" indent="0">
              <a:buNone/>
            </a:pPr>
            <a:endParaRPr lang="nl-NL" baseline="30000" dirty="0">
              <a:solidFill>
                <a:srgbClr val="000000"/>
              </a:solidFill>
              <a:latin typeface="ArialMT"/>
            </a:endParaRPr>
          </a:p>
          <a:p>
            <a:pPr marL="0" indent="0">
              <a:buNone/>
            </a:pPr>
            <a:r>
              <a:rPr lang="nl-NL" baseline="30000" dirty="0" smtClean="0">
                <a:solidFill>
                  <a:srgbClr val="000000"/>
                </a:solidFill>
                <a:latin typeface="ArialMT"/>
              </a:rPr>
              <a:t>• </a:t>
            </a:r>
            <a:r>
              <a:rPr lang="nl-NL" baseline="30000" dirty="0" smtClean="0">
                <a:solidFill>
                  <a:srgbClr val="000000"/>
                </a:solidFill>
              </a:rPr>
              <a:t>Meestal </a:t>
            </a:r>
            <a:r>
              <a:rPr lang="nl-NL" baseline="30000" dirty="0">
                <a:solidFill>
                  <a:srgbClr val="000000"/>
                </a:solidFill>
              </a:rPr>
              <a:t>wordt een ballon van 2 liter gebruikt</a:t>
            </a:r>
            <a:endParaRPr lang="nl-NL" dirty="0"/>
          </a:p>
        </p:txBody>
      </p:sp>
      <p:pic>
        <p:nvPicPr>
          <p:cNvPr id="4" name="Afbeelding 3" descr="Schermafbeelding 2014-01-19 om 21.17.5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0472" y="391820"/>
            <a:ext cx="2954578" cy="2667940"/>
          </a:xfrm>
          <a:prstGeom prst="rect">
            <a:avLst/>
          </a:prstGeom>
        </p:spPr>
      </p:pic>
      <p:sp>
        <p:nvSpPr>
          <p:cNvPr id="5" name="Tijdelijke aanduiding voor voettekst 4"/>
          <p:cNvSpPr>
            <a:spLocks noGrp="1"/>
          </p:cNvSpPr>
          <p:nvPr>
            <p:ph type="ftr" sz="quarter" idx="11"/>
          </p:nvPr>
        </p:nvSpPr>
        <p:spPr/>
        <p:txBody>
          <a:bodyPr/>
          <a:lstStyle/>
          <a:p>
            <a:r>
              <a:rPr lang="nl-NL" smtClean="0"/>
              <a:t>Groenewelle</a:t>
            </a:r>
            <a:endParaRPr lang="nl-NL"/>
          </a:p>
        </p:txBody>
      </p:sp>
      <p:sp>
        <p:nvSpPr>
          <p:cNvPr id="6" name="Tijdelijke aanduiding voor dianummer 5"/>
          <p:cNvSpPr>
            <a:spLocks noGrp="1"/>
          </p:cNvSpPr>
          <p:nvPr>
            <p:ph type="sldNum" sz="quarter" idx="12"/>
          </p:nvPr>
        </p:nvSpPr>
        <p:spPr/>
        <p:txBody>
          <a:bodyPr/>
          <a:lstStyle/>
          <a:p>
            <a:fld id="{5B3310D2-EC89-BE40-858A-336ABEFF2FF4}" type="slidenum">
              <a:rPr lang="nl-NL" smtClean="0"/>
              <a:t>6</a:t>
            </a:fld>
            <a:endParaRPr lang="nl-NL"/>
          </a:p>
        </p:txBody>
      </p:sp>
    </p:spTree>
    <p:extLst>
      <p:ext uri="{BB962C8B-B14F-4D97-AF65-F5344CB8AC3E}">
        <p14:creationId xmlns:p14="http://schemas.microsoft.com/office/powerpoint/2010/main" val="28892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flowberekening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Kat 4,5kg, ademfrequentie(F) 32x/min</a:t>
            </a:r>
          </a:p>
          <a:p>
            <a:r>
              <a:rPr lang="nl-NL" dirty="0" smtClean="0"/>
              <a:t>Wat is het </a:t>
            </a:r>
            <a:r>
              <a:rPr lang="nl-NL" dirty="0" err="1" smtClean="0"/>
              <a:t>Vt</a:t>
            </a:r>
            <a:r>
              <a:rPr lang="nl-NL" dirty="0" smtClean="0"/>
              <a:t>? (= ademvolume)</a:t>
            </a:r>
          </a:p>
          <a:p>
            <a:pPr lvl="1"/>
            <a:r>
              <a:rPr lang="nl-NL" dirty="0" smtClean="0"/>
              <a:t>(15ml/kg) </a:t>
            </a:r>
            <a:r>
              <a:rPr lang="nl-NL" dirty="0" smtClean="0">
                <a:sym typeface="Wingdings"/>
              </a:rPr>
              <a:t></a:t>
            </a:r>
            <a:r>
              <a:rPr lang="nl-NL" dirty="0" err="1" smtClean="0">
                <a:sym typeface="Wingdings"/>
              </a:rPr>
              <a:t>Vt</a:t>
            </a:r>
            <a:r>
              <a:rPr lang="nl-NL" dirty="0" smtClean="0">
                <a:sym typeface="Wingdings"/>
              </a:rPr>
              <a:t> = 4,5 x 15 = 67,5ml</a:t>
            </a:r>
          </a:p>
          <a:p>
            <a:r>
              <a:rPr lang="nl-NL" dirty="0" smtClean="0">
                <a:sym typeface="Wingdings"/>
              </a:rPr>
              <a:t>Wat is het Vo? (adem-minuutvolume)</a:t>
            </a:r>
          </a:p>
          <a:p>
            <a:pPr lvl="1"/>
            <a:r>
              <a:rPr lang="nl-NL" dirty="0" smtClean="0">
                <a:sym typeface="Wingdings"/>
              </a:rPr>
              <a:t>(F x </a:t>
            </a:r>
            <a:r>
              <a:rPr lang="nl-NL" dirty="0" err="1" smtClean="0">
                <a:sym typeface="Wingdings"/>
              </a:rPr>
              <a:t>Vt</a:t>
            </a:r>
            <a:r>
              <a:rPr lang="nl-NL" dirty="0" smtClean="0">
                <a:sym typeface="Wingdings"/>
              </a:rPr>
              <a:t>) Vo= 32 x 67,5 = 2160ml</a:t>
            </a:r>
          </a:p>
          <a:p>
            <a:r>
              <a:rPr lang="nl-NL" dirty="0" smtClean="0">
                <a:sym typeface="Wingdings"/>
              </a:rPr>
              <a:t>Wat is de benodigde </a:t>
            </a:r>
            <a:r>
              <a:rPr lang="nl-NL" dirty="0" err="1" smtClean="0">
                <a:sym typeface="Wingdings"/>
              </a:rPr>
              <a:t>gasflow</a:t>
            </a:r>
            <a:r>
              <a:rPr lang="nl-NL" dirty="0" smtClean="0">
                <a:sym typeface="Wingdings"/>
              </a:rPr>
              <a:t>?</a:t>
            </a:r>
          </a:p>
          <a:p>
            <a:pPr lvl="1"/>
            <a:r>
              <a:rPr lang="nl-NL" dirty="0" smtClean="0">
                <a:sym typeface="Wingdings"/>
              </a:rPr>
              <a:t>(Vo x systeemfactor) 2160 x 2,5= 5400ml=5,4L</a:t>
            </a:r>
          </a:p>
          <a:p>
            <a:endParaRPr lang="nl-NL"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7</a:t>
            </a:fld>
            <a:endParaRPr lang="nl-NL"/>
          </a:p>
        </p:txBody>
      </p:sp>
    </p:spTree>
    <p:extLst>
      <p:ext uri="{BB962C8B-B14F-4D97-AF65-F5344CB8AC3E}">
        <p14:creationId xmlns:p14="http://schemas.microsoft.com/office/powerpoint/2010/main" val="26327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flowberekening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Kat gaat langzamer ademhalen: F32 </a:t>
            </a:r>
            <a:r>
              <a:rPr lang="nl-NL" dirty="0" smtClean="0">
                <a:sym typeface="Wingdings"/>
              </a:rPr>
              <a:t>F16</a:t>
            </a:r>
          </a:p>
          <a:p>
            <a:r>
              <a:rPr lang="nl-NL" dirty="0" smtClean="0">
                <a:sym typeface="Wingdings"/>
              </a:rPr>
              <a:t>Wat wordt de nieuwe Vo?</a:t>
            </a:r>
          </a:p>
          <a:p>
            <a:pPr lvl="1"/>
            <a:r>
              <a:rPr lang="nl-NL" dirty="0" smtClean="0">
                <a:sym typeface="Wingdings"/>
              </a:rPr>
              <a:t>67,5 x 16 = 1080ml</a:t>
            </a:r>
          </a:p>
          <a:p>
            <a:r>
              <a:rPr lang="nl-NL" dirty="0" smtClean="0">
                <a:sym typeface="Wingdings"/>
              </a:rPr>
              <a:t>Wat wordt de nieuwe </a:t>
            </a:r>
            <a:r>
              <a:rPr lang="nl-NL" dirty="0" err="1" smtClean="0">
                <a:sym typeface="Wingdings"/>
              </a:rPr>
              <a:t>gasflow</a:t>
            </a:r>
            <a:r>
              <a:rPr lang="nl-NL" dirty="0" smtClean="0">
                <a:sym typeface="Wingdings"/>
              </a:rPr>
              <a:t>?</a:t>
            </a:r>
          </a:p>
          <a:p>
            <a:pPr lvl="1"/>
            <a:r>
              <a:rPr lang="nl-NL" dirty="0" smtClean="0">
                <a:sym typeface="Wingdings"/>
              </a:rPr>
              <a:t>1080 x 2,5 = 2700ml = 2,7L</a:t>
            </a:r>
            <a:endParaRPr lang="nl-NL" dirty="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8</a:t>
            </a:fld>
            <a:endParaRPr lang="nl-NL"/>
          </a:p>
        </p:txBody>
      </p:sp>
    </p:spTree>
    <p:extLst>
      <p:ext uri="{BB962C8B-B14F-4D97-AF65-F5344CB8AC3E}">
        <p14:creationId xmlns:p14="http://schemas.microsoft.com/office/powerpoint/2010/main" val="41166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flowberekening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Labrador 25kg, F 16 x/min</a:t>
            </a:r>
          </a:p>
          <a:p>
            <a:r>
              <a:rPr lang="nl-NL" dirty="0" smtClean="0"/>
              <a:t>Wat is het ademvolume </a:t>
            </a:r>
            <a:r>
              <a:rPr lang="nl-NL" dirty="0" err="1" smtClean="0"/>
              <a:t>Vt</a:t>
            </a:r>
            <a:r>
              <a:rPr lang="nl-NL" dirty="0" smtClean="0"/>
              <a:t>?</a:t>
            </a:r>
          </a:p>
          <a:p>
            <a:pPr lvl="1"/>
            <a:r>
              <a:rPr lang="nl-NL" dirty="0" err="1" smtClean="0"/>
              <a:t>Vt</a:t>
            </a:r>
            <a:r>
              <a:rPr lang="nl-NL" dirty="0" smtClean="0"/>
              <a:t> = 25kg x 10 </a:t>
            </a:r>
            <a:r>
              <a:rPr lang="nl-NL" sz="1600" dirty="0" smtClean="0"/>
              <a:t>(ademvolume/kg van een grote hond) </a:t>
            </a:r>
            <a:r>
              <a:rPr lang="nl-NL" dirty="0" smtClean="0"/>
              <a:t>= 250ml</a:t>
            </a:r>
            <a:endParaRPr lang="nl-NL" sz="2000" dirty="0"/>
          </a:p>
          <a:p>
            <a:r>
              <a:rPr lang="nl-NL" dirty="0" smtClean="0"/>
              <a:t>Wat is het adem-minuutvolume Vo?</a:t>
            </a:r>
          </a:p>
          <a:p>
            <a:pPr lvl="1"/>
            <a:r>
              <a:rPr lang="nl-NL" dirty="0" smtClean="0"/>
              <a:t>Vo= 250 x 16 = 4000ml = 4L</a:t>
            </a:r>
          </a:p>
          <a:p>
            <a:r>
              <a:rPr lang="nl-NL" dirty="0" smtClean="0"/>
              <a:t>Cirkelsysteem heeft factor 1  </a:t>
            </a:r>
            <a:r>
              <a:rPr lang="nl-NL" dirty="0" smtClean="0">
                <a:sym typeface="Wingdings"/>
              </a:rPr>
              <a:t> dus 4L</a:t>
            </a:r>
            <a:endParaRPr lang="nl-NL" dirty="0" smtClean="0"/>
          </a:p>
          <a:p>
            <a:r>
              <a:rPr lang="nl-NL" dirty="0" smtClean="0"/>
              <a:t>Of (alleen verbruikte O2 wordt vervangen) 10ml O2/Kg/min </a:t>
            </a:r>
            <a:r>
              <a:rPr lang="nl-NL" dirty="0" smtClean="0">
                <a:sym typeface="Wingdings"/>
              </a:rPr>
              <a:t> 25 x 10 = 250ml !</a:t>
            </a:r>
            <a:endParaRPr lang="nl-NL" dirty="0" smtClean="0"/>
          </a:p>
        </p:txBody>
      </p:sp>
      <p:sp>
        <p:nvSpPr>
          <p:cNvPr id="4" name="Tijdelijke aanduiding voor voettekst 3"/>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9</a:t>
            </a:fld>
            <a:endParaRPr lang="nl-NL"/>
          </a:p>
        </p:txBody>
      </p:sp>
    </p:spTree>
    <p:extLst>
      <p:ext uri="{BB962C8B-B14F-4D97-AF65-F5344CB8AC3E}">
        <p14:creationId xmlns:p14="http://schemas.microsoft.com/office/powerpoint/2010/main" val="413968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1DC786DE24794EA6A9AA91DAEF059A" ma:contentTypeVersion="" ma:contentTypeDescription="Een nieuw document maken." ma:contentTypeScope="" ma:versionID="dd40db9039a8637bbe1f9a5effe737bd">
  <xsd:schema xmlns:xsd="http://www.w3.org/2001/XMLSchema" xmlns:xs="http://www.w3.org/2001/XMLSchema" xmlns:p="http://schemas.microsoft.com/office/2006/metadata/properties" targetNamespace="http://schemas.microsoft.com/office/2006/metadata/properties" ma:root="true" ma:fieldsID="ded2a6fdfcb71de048e140027f1bc3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0D54D8-6690-4A2D-B0CE-73A113A40427}">
  <ds:schemaRefs>
    <ds:schemaRef ds:uri="http://schemas.microsoft.com/sharepoint/v3/contenttype/forms"/>
  </ds:schemaRefs>
</ds:datastoreItem>
</file>

<file path=customXml/itemProps2.xml><?xml version="1.0" encoding="utf-8"?>
<ds:datastoreItem xmlns:ds="http://schemas.openxmlformats.org/officeDocument/2006/customXml" ds:itemID="{55591493-0913-41DD-B075-047F0359026F}">
  <ds:schemaRef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B827C8DF-3185-4385-82C3-19188A621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182</TotalTime>
  <Words>479</Words>
  <Application>Microsoft Office PowerPoint</Application>
  <PresentationFormat>Diavoorstelling (4:3)</PresentationFormat>
  <Paragraphs>104</Paragraphs>
  <Slides>11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ArialMT</vt:lpstr>
      <vt:lpstr>Calibri</vt:lpstr>
      <vt:lpstr>Wingdings</vt:lpstr>
      <vt:lpstr>Office-thema</vt:lpstr>
      <vt:lpstr>Flow berekeningen</vt:lpstr>
      <vt:lpstr>Gas evacuatie systeem</vt:lpstr>
      <vt:lpstr>Definities</vt:lpstr>
      <vt:lpstr>Flow berekeningen</vt:lpstr>
      <vt:lpstr>Flowberekeningen</vt:lpstr>
      <vt:lpstr>Ademballon</vt:lpstr>
      <vt:lpstr>Voorbeeld flowberekening</vt:lpstr>
      <vt:lpstr>Voorbeeld flowberekening</vt:lpstr>
      <vt:lpstr>Voorbeeld flowberekening</vt:lpstr>
      <vt:lpstr>Controle anesthesie apparatuur (filmpje OC)</vt:lpstr>
      <vt:lpstr>Voorbeeld protocol gasnarcose aansluiten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Huub Hessel</dc:creator>
  <cp:lastModifiedBy>Administrator</cp:lastModifiedBy>
  <cp:revision>14</cp:revision>
  <dcterms:created xsi:type="dcterms:W3CDTF">2014-01-19T19:52:16Z</dcterms:created>
  <dcterms:modified xsi:type="dcterms:W3CDTF">2014-12-29T12:56:54Z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0x0101004F1DC786DE24794EA6A9AA91DAEF059A</vt:lpwstr>
  </property>
</Properties>
</file>